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8" autoAdjust="0"/>
    <p:restoredTop sz="94903" autoAdjust="0"/>
  </p:normalViewPr>
  <p:slideViewPr>
    <p:cSldViewPr>
      <p:cViewPr varScale="1">
        <p:scale>
          <a:sx n="68" d="100"/>
          <a:sy n="68" d="100"/>
        </p:scale>
        <p:origin x="-16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9FD6C-8810-4100-9D85-6996B7B3697F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112472-725E-432E-82E8-31AE54A7EA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4DDF0F-96A6-42BE-ADA2-3A95A4ADBC3B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6983E-8E1D-429C-8A5C-1AA9602E0C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2B8D30-9589-4371-98F7-F855C7F85342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7E20A7-EBB9-4D5F-9516-78DD7A2612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D09AF0-C1F3-42DE-B01D-9E05956AD72C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528F5-085F-421E-91D3-0273E7342F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E9C166-ECCB-4933-93DD-47EC115233B8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4F2F5-C78D-4D5F-9797-EE1195FECB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A27104-9C1C-4844-8222-86ABCE1BDEAB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15467E-016C-48D4-B9A8-2F6110652B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BF4E31-6908-42E6-A349-CA09D8035470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8E82E-17D7-41F1-A273-D2D47159E6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E6BE18-4BD1-4839-BB33-637700658684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D468BA-B38F-4565-A6F3-ADF95847FA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E135C7-76A4-43C5-A443-424E5E9C4470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B3BEBB-F6E5-44F0-8C35-66A05D561A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6D791C-9F82-402B-9D03-2CAA97A787F0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A321EB-7BAC-4CD8-90D9-28B8FA4A13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2A692E-06E8-4DBC-BEEF-010BBA826736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477B6-2DDA-4486-B4E5-7C8140B8F6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A7451EF-C8B5-42B3-9807-20F45EEEED4F}" type="datetimeFigureOut">
              <a:rPr lang="ru-RU" smtClean="0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DBAE333-7E3F-429C-8051-5355A12C28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836712"/>
            <a:ext cx="777686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latin typeface="Trebuchet MS"/>
              </a:rPr>
              <a:t>«школьное самоуправление»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3968" y="4437112"/>
            <a:ext cx="4644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МБОУ «</a:t>
            </a:r>
            <a:r>
              <a:rPr lang="ru-RU" sz="2400" dirty="0" err="1" smtClean="0">
                <a:solidFill>
                  <a:schemeClr val="bg1"/>
                </a:solidFill>
              </a:rPr>
              <a:t>Уруссинская</a:t>
            </a:r>
            <a:r>
              <a:rPr lang="ru-RU" sz="2400" dirty="0" smtClean="0">
                <a:solidFill>
                  <a:schemeClr val="bg1"/>
                </a:solidFill>
              </a:rPr>
              <a:t> ООШ№4»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388" y="2779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395288" y="1464940"/>
            <a:ext cx="7129462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содействие развитию личности ребенка;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формирование социального опыта детей;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формирование познавательной и социальной активности детей;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организация детского досуга.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117204" y="2857909"/>
            <a:ext cx="3776922" cy="35964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rebuchet MS"/>
              </a:rPr>
              <a:t>задачи: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0113" y="2133600"/>
            <a:ext cx="7519987" cy="4535488"/>
          </a:xfrm>
        </p:spPr>
        <p:txBody>
          <a:bodyPr rtlCol="0">
            <a:noAutofit/>
          </a:bodyPr>
          <a:lstStyle/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dirty="0">
                <a:solidFill>
                  <a:prstClr val="black"/>
                </a:solidFill>
                <a:latin typeface="Trebuchet MS"/>
              </a:rPr>
              <a:t>дать знания учащимся по проблемам самоуправления;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dirty="0">
                <a:solidFill>
                  <a:prstClr val="black"/>
                </a:solidFill>
                <a:latin typeface="Trebuchet MS"/>
              </a:rPr>
              <a:t>развитие ученического самоуправления в школе;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dirty="0">
                <a:solidFill>
                  <a:prstClr val="black"/>
                </a:solidFill>
                <a:latin typeface="Trebuchet MS"/>
              </a:rPr>
              <a:t>разработка структуры ученического самоуправления;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dirty="0">
                <a:solidFill>
                  <a:prstClr val="black"/>
                </a:solidFill>
                <a:latin typeface="Trebuchet MS"/>
              </a:rPr>
              <a:t>повысить социальную активность учащихся</a:t>
            </a:r>
            <a:r>
              <a:rPr lang="ru-RU" sz="2600" dirty="0" smtClean="0">
                <a:solidFill>
                  <a:prstClr val="black"/>
                </a:solidFill>
                <a:latin typeface="Trebuchet MS"/>
              </a:rPr>
              <a:t>;</a:t>
            </a:r>
            <a:endParaRPr lang="ru-RU" sz="2600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15364" name="Picture 2" descr="http://im4-tub-ru.yandex.net/i?id=542122015-2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2838" y="115888"/>
            <a:ext cx="233997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3" descr="C:\Users\лиана\Music\папка\Desktop\самоуправление\1202201433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15888"/>
            <a:ext cx="23764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Смысл: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1042988" y="2565400"/>
            <a:ext cx="597693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 algn="ctr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>
                <a:solidFill>
                  <a:srgbClr val="000000"/>
                </a:solidFill>
                <a:latin typeface="Trebuchet MS" pitchFamily="34" charset="0"/>
              </a:rPr>
              <a:t>включение учащихся в управленческую деятельность, способствующей формированию их творческой, сознательной активности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620000" y="-5715000"/>
            <a:ext cx="10795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00" y="-5715000"/>
            <a:ext cx="1919287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732240" y="3573016"/>
            <a:ext cx="2088232" cy="21219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12700"/>
            <a:ext cx="91805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750" y="366713"/>
            <a:ext cx="3671888" cy="32464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indent="-273050" algn="ct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общественное поручение;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общественное мнение;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убеждение;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просьба;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поощрение;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личный пример;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совет.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21175" y="3498850"/>
            <a:ext cx="4572000" cy="23544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indent="-273050" algn="ctr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ФОРМЫ: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заседания Школьного ученического совета;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000" dirty="0">
                <a:solidFill>
                  <a:srgbClr val="000000"/>
                </a:solidFill>
                <a:latin typeface="Trebuchet MS" pitchFamily="34" charset="0"/>
              </a:rPr>
              <a:t>заседания Советов по направлениям деятельности;</a:t>
            </a:r>
          </a:p>
          <a:p>
            <a:pPr marL="273050" indent="-273050" algn="ctr">
              <a:spcBef>
                <a:spcPts val="600"/>
              </a:spcBef>
              <a:buClr>
                <a:srgbClr val="B13F9A"/>
              </a:buClr>
              <a:buSzPct val="73000"/>
            </a:pPr>
            <a:endParaRPr lang="ru-RU" sz="2000" b="1" dirty="0">
              <a:solidFill>
                <a:srgbClr val="A34B7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im0-tub-ru.yandex.net/i?id=469084892-5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3600400" cy="26447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http://im1-tub-ru.yandex.net/i?id=124667188-27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933056"/>
            <a:ext cx="3384376" cy="25088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908720"/>
            <a:ext cx="7632700" cy="5834063"/>
          </a:xfrm>
        </p:spPr>
        <p:txBody>
          <a:bodyPr rtlCol="0">
            <a:normAutofit/>
          </a:bodyPr>
          <a:lstStyle/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равноправия;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выборности;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 err="1">
                <a:solidFill>
                  <a:prstClr val="black"/>
                </a:solidFill>
                <a:latin typeface="Trebuchet MS"/>
              </a:rPr>
              <a:t>обновляемости</a:t>
            </a:r>
            <a:r>
              <a:rPr lang="ru-RU" sz="2400" b="1" dirty="0">
                <a:solidFill>
                  <a:prstClr val="black"/>
                </a:solidFill>
                <a:latin typeface="Trebuchet MS"/>
              </a:rPr>
              <a:t> и преемственности;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открытости и гласности;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законности;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целесообразности;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гуманности</a:t>
            </a:r>
            <a:r>
              <a:rPr lang="ru-RU" sz="2400" b="1" dirty="0" smtClean="0">
                <a:solidFill>
                  <a:prstClr val="black"/>
                </a:solidFill>
                <a:latin typeface="Trebuchet MS"/>
              </a:rPr>
              <a:t>;</a:t>
            </a:r>
            <a:endParaRPr lang="ru-RU" sz="2400" b="1" dirty="0">
              <a:solidFill>
                <a:prstClr val="black"/>
              </a:solidFill>
              <a:latin typeface="Trebuchet MS"/>
            </a:endParaRP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свободы и самодеятельности;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критики и самокритики;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совета и согласия;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доброжелательной требовательности;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 распределения полномочий;</a:t>
            </a:r>
          </a:p>
          <a:p>
            <a:pPr marL="274320" indent="-274320" algn="l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b="1" dirty="0">
                <a:solidFill>
                  <a:prstClr val="black"/>
                </a:solidFill>
                <a:latin typeface="Trebuchet MS"/>
              </a:rPr>
              <a:t>конкретизации коллективных творческих дел.</a:t>
            </a:r>
            <a:endParaRPr lang="ru-RU" sz="2400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0913" y="44624"/>
            <a:ext cx="724217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1808163"/>
            <a:ext cx="2089150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-12700"/>
            <a:ext cx="91805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1628775"/>
            <a:ext cx="7788275" cy="5040313"/>
          </a:xfrm>
        </p:spPr>
        <p:txBody>
          <a:bodyPr rtlCol="0">
            <a:norm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управленческая;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личностно-ориентированные</a:t>
            </a:r>
            <a:r>
              <a:rPr lang="ru-RU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самоактивизации</a:t>
            </a:r>
            <a:r>
              <a:rPr lang="ru-RU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организационное саморегулирование;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коллективный самоконтроль.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96403" y="576229"/>
            <a:ext cx="3401893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kern="0" cap="all" spc="3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Функции</a:t>
            </a:r>
            <a:r>
              <a:rPr lang="ru-RU" sz="3800" b="1" kern="0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  <a:endParaRPr lang="ru-RU" kern="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9" name="Picture 2" descr="http://im4-tub-ru.yandex.net/i?id=111835329-0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5018" y="1064335"/>
            <a:ext cx="2978125" cy="20566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977" y="6350"/>
            <a:ext cx="91805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24075" y="333375"/>
            <a:ext cx="4679950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Администрация школы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+ преподавательский коллектив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32137" y="1844825"/>
            <a:ext cx="2808287" cy="1095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Председатель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32138" y="3644900"/>
            <a:ext cx="2735262" cy="1224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Совет самоуправления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388" y="1484313"/>
            <a:ext cx="1855787" cy="1296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управления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388" y="3284538"/>
            <a:ext cx="1863725" cy="1223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досуга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0825" y="5084763"/>
            <a:ext cx="2233613" cy="1368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дисциплины и порядка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92950" y="1412875"/>
            <a:ext cx="1871663" cy="1368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Учебный сектор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83438" y="3357563"/>
            <a:ext cx="1822450" cy="1150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спорта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092950" y="5157788"/>
            <a:ext cx="1871663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Пресс-центр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536279" y="1341438"/>
            <a:ext cx="1" cy="50338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598988" y="2959100"/>
            <a:ext cx="0" cy="64770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5940425" y="2273300"/>
            <a:ext cx="1027113" cy="133350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940425" y="3933825"/>
            <a:ext cx="1152525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867400" y="4508500"/>
            <a:ext cx="1081088" cy="126365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035175" y="2366963"/>
            <a:ext cx="1168400" cy="10683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051050" y="4005263"/>
            <a:ext cx="1008063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2484438" y="4869160"/>
            <a:ext cx="574675" cy="57596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1" name="Picture 2" descr="http://im4-tub-ru.yandex.net/i?id=106537237-45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33363"/>
            <a:ext cx="1422400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2" name="Picture 2" descr="http://im4-tub-ru.yandex.net/i?id=106537237-45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9800" y="198438"/>
            <a:ext cx="1476375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6675" y="-38100"/>
            <a:ext cx="9210675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43608" y="260648"/>
            <a:ext cx="6696744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kern="0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Ожидаемые результаты:</a:t>
            </a:r>
            <a:endParaRPr lang="ru-RU" kern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34925" y="1052513"/>
            <a:ext cx="7777163" cy="48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воспитание активного члена общества;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создание физически и социально здоровых, организованных школьных коллективов и воспитание самоуправляемой личности;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развитие ученического самоуправления;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развитие и совершенствование системы управления школой через развитие ученического самоуправления;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повышение уровня правовой культуры;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  <a:buFont typeface="Wingdings 2" pitchFamily="18" charset="2"/>
              <a:buChar char=""/>
            </a:pPr>
            <a:r>
              <a:rPr lang="ru-RU" sz="2600" dirty="0">
                <a:solidFill>
                  <a:srgbClr val="000000"/>
                </a:solidFill>
                <a:latin typeface="Trebuchet MS" pitchFamily="34" charset="0"/>
              </a:rPr>
              <a:t>успешная самореализация обучающихся школы.</a:t>
            </a:r>
          </a:p>
        </p:txBody>
      </p:sp>
      <p:pic>
        <p:nvPicPr>
          <p:cNvPr id="12" name="Picture 2" descr="http://im5-tub-ru.yandex.net/i?id=165275126-1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3112" y="4725144"/>
            <a:ext cx="2420888" cy="211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6675" y="-38100"/>
            <a:ext cx="9210675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547664" y="404664"/>
            <a:ext cx="676875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Возможные негативные последствия:</a:t>
            </a:r>
            <a:endParaRPr lang="ru-RU" kern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113" y="1628775"/>
            <a:ext cx="6767512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kern="0" dirty="0">
                <a:solidFill>
                  <a:prstClr val="black"/>
                </a:solidFill>
                <a:latin typeface="Trebuchet MS"/>
              </a:rPr>
              <a:t>не все учащиеся школы захотят участвовать в коллективных делах класса, школы;</a:t>
            </a: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  <a:defRPr/>
            </a:pPr>
            <a:r>
              <a:rPr lang="ru-RU" sz="2400" kern="0" dirty="0" smtClean="0">
                <a:solidFill>
                  <a:prstClr val="black"/>
                </a:solidFill>
                <a:latin typeface="Trebuchet MS"/>
              </a:rPr>
              <a:t>появление </a:t>
            </a:r>
            <a:r>
              <a:rPr lang="ru-RU" sz="2400" kern="0" dirty="0">
                <a:solidFill>
                  <a:prstClr val="black"/>
                </a:solidFill>
                <a:latin typeface="Trebuchet MS"/>
              </a:rPr>
              <a:t>позиции управления в классных и школьных коллективах по принципу руководство-исполнение.</a:t>
            </a:r>
            <a:endParaRPr lang="ru-RU" kern="0" dirty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4" name="Picture 2" descr="http://im1-tub-ru.yandex.net/i?id=30724347-63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05064"/>
            <a:ext cx="3168352" cy="25808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F:\images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лиана\Music\папка\Desktop\самоуправление\IMG_20140903_121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972800" y="-8229600"/>
            <a:ext cx="10795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549275"/>
            <a:ext cx="374332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933825"/>
            <a:ext cx="3960813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3" descr="C:\Users\лиана\Music\папка\Desktop\самоуправление\IMG_20140903_12101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579446"/>
            <a:ext cx="3960813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32363" y="3933825"/>
            <a:ext cx="37433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691680" y="836712"/>
            <a:ext cx="590465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rebuchet MS" pitchFamily="34" charset="0"/>
              </a:rPr>
              <a:t>Развитие школьного самоуправления – дело сложное, требующее работы в течение долгого времени; но предоставлять учащимся власть, конечно, нужно.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273</Words>
  <Application>Microsoft Office PowerPoint</Application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Презентация PowerPoint</vt:lpstr>
      <vt:lpstr>Цели:</vt:lpstr>
      <vt:lpstr>задачи:</vt:lpstr>
      <vt:lpstr>Смысл: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«школьное самоуправление»</dc:title>
  <dc:creator>лиана</dc:creator>
  <cp:lastModifiedBy>лиана</cp:lastModifiedBy>
  <cp:revision>19</cp:revision>
  <dcterms:created xsi:type="dcterms:W3CDTF">2014-12-13T07:02:51Z</dcterms:created>
  <dcterms:modified xsi:type="dcterms:W3CDTF">2014-12-15T10:37:03Z</dcterms:modified>
</cp:coreProperties>
</file>